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Tahoma"/>
      <p:regular r:id="rId28"/>
      <p:bold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Tahoma-regular.fntdata"/><Relationship Id="rId27" Type="http://schemas.openxmlformats.org/officeDocument/2006/relationships/font" Target="fonts/IBMPlex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8dbfb62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8dbfb62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8dbfb62d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8dbfb62d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8dbfb62d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8dbfb62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7aa986a5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7aa986a5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8dbfb62d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8dbfb62d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8dbfb62d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8dbfb62d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8dbfb62d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8dbfb62d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8dbfb62d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8dbfb62d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7aa986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7aa986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bf3e399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bf3e39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8dbfb62d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8dbfb62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8dbfb62d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8dbfb62d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8dbfb62d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8dbfb62d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8dbfb62d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8dbfb62d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8dbfb62d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8dbfb62d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5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9" Type="http://schemas.openxmlformats.org/officeDocument/2006/relationships/image" Target="../media/image65.jp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62.png"/><Relationship Id="rId8" Type="http://schemas.openxmlformats.org/officeDocument/2006/relationships/image" Target="../media/image64.png"/><Relationship Id="rId10" Type="http://schemas.openxmlformats.org/officeDocument/2006/relationships/image" Target="../media/image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66.png"/><Relationship Id="rId8" Type="http://schemas.openxmlformats.org/officeDocument/2006/relationships/hyperlink" Target="https://material-components.github.io/material-components-web-catalog/#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Relationship Id="rId4" Type="http://schemas.openxmlformats.org/officeDocument/2006/relationships/image" Target="../media/image48.jpg"/><Relationship Id="rId5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hyperlink" Target="https://www.figma.com/file/gYAEcIy0N9RaE0L5rsxlR8/Templates-%2316.-More-on-Figma.info?node-id=25%3A44" TargetMode="External"/><Relationship Id="rId8" Type="http://schemas.openxmlformats.org/officeDocument/2006/relationships/image" Target="../media/image6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48.jpg"/><Relationship Id="rId5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image" Target="../media/image48.jpg"/><Relationship Id="rId5" Type="http://schemas.openxmlformats.org/officeDocument/2006/relationships/image" Target="../media/image53.png"/><Relationship Id="rId6" Type="http://schemas.openxmlformats.org/officeDocument/2006/relationships/image" Target="../media/image27.png"/><Relationship Id="rId7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Relationship Id="rId4" Type="http://schemas.openxmlformats.org/officeDocument/2006/relationships/image" Target="../media/image48.jpg"/><Relationship Id="rId5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37.png"/><Relationship Id="rId8" Type="http://schemas.openxmlformats.org/officeDocument/2006/relationships/image" Target="../media/image34.png"/><Relationship Id="rId10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9" Type="http://schemas.openxmlformats.org/officeDocument/2006/relationships/image" Target="../media/image42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9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9" Type="http://schemas.openxmlformats.org/officeDocument/2006/relationships/image" Target="../media/image51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Relationship Id="rId9" Type="http://schemas.openxmlformats.org/officeDocument/2006/relationships/image" Target="../media/image58.png"/><Relationship Id="rId5" Type="http://schemas.openxmlformats.org/officeDocument/2006/relationships/image" Target="../media/image48.jp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60.jp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1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2" name="Google Shape;252;p41"/>
          <p:cNvSpPr txBox="1"/>
          <p:nvPr/>
        </p:nvSpPr>
        <p:spPr>
          <a:xfrm>
            <a:off x="383275" y="11599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Spinner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Navigation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383275" y="3674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Kebab-menu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7400" y="1026450"/>
            <a:ext cx="3395450" cy="12690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7400" y="2805175"/>
            <a:ext cx="2923875" cy="7804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1700" y="3729550"/>
            <a:ext cx="2864675" cy="13320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2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383275" y="1159975"/>
            <a:ext cx="2618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Switches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7085650" y="1159975"/>
            <a:ext cx="1434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Tooltip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3465750" y="1159975"/>
            <a:ext cx="2398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Modal window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401" y="1701925"/>
            <a:ext cx="2495200" cy="13881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3075" y="1701925"/>
            <a:ext cx="2071608" cy="6546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5750" y="1701927"/>
            <a:ext cx="2572164" cy="20167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7436" y="4360563"/>
            <a:ext cx="3868825" cy="5976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42"/>
          <p:cNvSpPr txBox="1"/>
          <p:nvPr/>
        </p:nvSpPr>
        <p:spPr>
          <a:xfrm>
            <a:off x="214113" y="4332100"/>
            <a:ext cx="2398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Footer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3633200" y="2712775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DEMO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400" y="1345100"/>
            <a:ext cx="3175998" cy="3175998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4" name="Google Shape;284;p43"/>
          <p:cNvSpPr txBox="1"/>
          <p:nvPr/>
        </p:nvSpPr>
        <p:spPr>
          <a:xfrm>
            <a:off x="518200" y="4638600"/>
            <a:ext cx="5736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https://material-components.github.io/material-components-web-catalog/#/</a:t>
            </a:r>
            <a:r>
              <a:rPr lang="ru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4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/>
        </p:nvSpPr>
        <p:spPr>
          <a:xfrm>
            <a:off x="837450" y="1276950"/>
            <a:ext cx="74691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Инструменты для создания интерфейсов Zeplin / Figma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/>
          <p:nvPr/>
        </p:nvSpPr>
        <p:spPr>
          <a:xfrm>
            <a:off x="282600" y="1084075"/>
            <a:ext cx="75231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Zeplin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один из инструментов для совместной работы дизайнеров UI и фронтенд-разработчиков. Дизайнеры экспортируют файлы из Photoshop или Sketch в Zeplin, и он отображает все свойства дизайна для разработчиков.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Figma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графический редактор для совместного проектирования сайтов, приложений и других дизайнерских продуктов.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6"/>
          <p:cNvSpPr txBox="1"/>
          <p:nvPr/>
        </p:nvSpPr>
        <p:spPr>
          <a:xfrm>
            <a:off x="537175" y="3670125"/>
            <a:ext cx="5736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8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https://www.figma.com/file/gYAEcIy0N9RaE0L5rsxlR8/Templates-%2316.-More-on-Figma.info?node-id=25%3A44</a:t>
            </a:r>
            <a:r>
              <a:rPr lang="ru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3620600" y="1801900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DEMO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175" y="718812"/>
            <a:ext cx="2820777" cy="282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7"/>
          <p:cNvSpPr txBox="1"/>
          <p:nvPr/>
        </p:nvSpPr>
        <p:spPr>
          <a:xfrm>
            <a:off x="837450" y="1276950"/>
            <a:ext cx="74691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Разница между тестированием UI и UX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3075" y="1461257"/>
            <a:ext cx="3075251" cy="31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/>
          <p:nvPr/>
        </p:nvSpPr>
        <p:spPr>
          <a:xfrm>
            <a:off x="795000" y="1182600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500">
                <a:solidFill>
                  <a:srgbClr val="6D9EEB"/>
                </a:solidFill>
                <a:latin typeface="IBM Plex Sans"/>
                <a:ea typeface="IBM Plex Sans"/>
                <a:cs typeface="IBM Plex Sans"/>
                <a:sym typeface="IBM Plex Sans"/>
              </a:rPr>
              <a:t>UX</a:t>
            </a:r>
            <a:endParaRPr b="1" sz="2500">
              <a:solidFill>
                <a:srgbClr val="6D9EE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5926600" y="1182600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5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UI</a:t>
            </a:r>
            <a:endParaRPr b="1" sz="25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5698325" y="1795475"/>
            <a:ext cx="3400800" cy="22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графические элементы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цвета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шрифты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отступы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106425" y="1837200"/>
            <a:ext cx="3400800" cy="22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интерактив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сценарии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прототип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540000" y="1129800"/>
            <a:ext cx="681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Названия элементов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Инструменты для создания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интерфейсов Zeplin / Figma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Разница между тестированием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 и UX.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форм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50" y="12107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4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Названия элементов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5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WEB-приложения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3" name="Google Shape;16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125" y="897050"/>
            <a:ext cx="2911503" cy="17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8524" y="897052"/>
            <a:ext cx="2911452" cy="17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2150" y="2976350"/>
            <a:ext cx="2911457" cy="17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68525" y="2976350"/>
            <a:ext cx="2911452" cy="17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5"/>
          <p:cNvSpPr txBox="1"/>
          <p:nvPr/>
        </p:nvSpPr>
        <p:spPr>
          <a:xfrm>
            <a:off x="299675" y="2549775"/>
            <a:ext cx="2760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соцсети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8" name="Google Shape;168;p35"/>
          <p:cNvSpPr txBox="1"/>
          <p:nvPr/>
        </p:nvSpPr>
        <p:spPr>
          <a:xfrm>
            <a:off x="299675" y="4631150"/>
            <a:ext cx="2760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службы такси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9" name="Google Shape;169;p35"/>
          <p:cNvSpPr txBox="1"/>
          <p:nvPr/>
        </p:nvSpPr>
        <p:spPr>
          <a:xfrm>
            <a:off x="3443950" y="4631150"/>
            <a:ext cx="2760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госуслуги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35"/>
          <p:cNvSpPr txBox="1"/>
          <p:nvPr/>
        </p:nvSpPr>
        <p:spPr>
          <a:xfrm>
            <a:off x="3443950" y="2549775"/>
            <a:ext cx="2760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рестораны, кафе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35"/>
          <p:cNvSpPr txBox="1"/>
          <p:nvPr/>
        </p:nvSpPr>
        <p:spPr>
          <a:xfrm>
            <a:off x="6359100" y="964275"/>
            <a:ext cx="21495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и многое другое…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6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0" name="Google Shape;180;p36"/>
          <p:cNvSpPr txBox="1"/>
          <p:nvPr/>
        </p:nvSpPr>
        <p:spPr>
          <a:xfrm>
            <a:off x="383275" y="1112700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Navbar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1" name="Google Shape;18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800" y="1623375"/>
            <a:ext cx="5734050" cy="5238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00" y="2808488"/>
            <a:ext cx="5734050" cy="8382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36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Buttons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4" name="Google Shape;18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800" y="4403738"/>
            <a:ext cx="4478603" cy="364537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36"/>
          <p:cNvSpPr txBox="1"/>
          <p:nvPr/>
        </p:nvSpPr>
        <p:spPr>
          <a:xfrm>
            <a:off x="383275" y="3674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" name="Google Shape;194;p37"/>
          <p:cNvSpPr txBox="1"/>
          <p:nvPr/>
        </p:nvSpPr>
        <p:spPr>
          <a:xfrm>
            <a:off x="383275" y="11599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Search &amp; Placeholder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7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Cards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383275" y="3674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Carousel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00" y="1714700"/>
            <a:ext cx="5734050" cy="4667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698" y="2634425"/>
            <a:ext cx="2900627" cy="10841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700" y="4171550"/>
            <a:ext cx="2414700" cy="9025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383275" y="919350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Tags input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Progress bars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8"/>
          <p:cNvSpPr txBox="1"/>
          <p:nvPr/>
        </p:nvSpPr>
        <p:spPr>
          <a:xfrm>
            <a:off x="383275" y="37177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Slider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375" y="1451150"/>
            <a:ext cx="4079351" cy="7115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375" y="2682125"/>
            <a:ext cx="5734050" cy="11144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5375" y="4316025"/>
            <a:ext cx="5734050" cy="7524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9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383275" y="11599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Pagination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39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Hamburger menu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383275" y="3674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125" y="1655700"/>
            <a:ext cx="4046299" cy="5646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9125" y="2671400"/>
            <a:ext cx="2546550" cy="10279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7200" y="4150425"/>
            <a:ext cx="3077249" cy="8536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40"/>
          <p:cNvSpPr txBox="1"/>
          <p:nvPr/>
        </p:nvSpPr>
        <p:spPr>
          <a:xfrm>
            <a:off x="111813" y="1166150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Dropdown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2765275" y="1129375"/>
            <a:ext cx="1257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4805325" y="1129375"/>
            <a:ext cx="1257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Checkbox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 rotWithShape="1">
          <a:blip r:embed="rId7">
            <a:alphaModFix/>
          </a:blip>
          <a:srcRect b="0" l="28743" r="34914" t="0"/>
          <a:stretch/>
        </p:blipFill>
        <p:spPr>
          <a:xfrm>
            <a:off x="80174" y="1820738"/>
            <a:ext cx="2030675" cy="21904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40"/>
          <p:cNvPicPr preferRelativeResize="0"/>
          <p:nvPr/>
        </p:nvPicPr>
        <p:blipFill rotWithShape="1">
          <a:blip r:embed="rId8">
            <a:alphaModFix/>
          </a:blip>
          <a:srcRect b="0" l="29258" r="35855" t="0"/>
          <a:stretch/>
        </p:blipFill>
        <p:spPr>
          <a:xfrm>
            <a:off x="2518074" y="1820750"/>
            <a:ext cx="1752300" cy="186065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40"/>
          <p:cNvPicPr preferRelativeResize="0"/>
          <p:nvPr/>
        </p:nvPicPr>
        <p:blipFill rotWithShape="1">
          <a:blip r:embed="rId9">
            <a:alphaModFix/>
          </a:blip>
          <a:srcRect b="0" l="29619" r="20990" t="0"/>
          <a:stretch/>
        </p:blipFill>
        <p:spPr>
          <a:xfrm>
            <a:off x="4572000" y="1820738"/>
            <a:ext cx="2084350" cy="17595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40"/>
          <p:cNvSpPr txBox="1"/>
          <p:nvPr/>
        </p:nvSpPr>
        <p:spPr>
          <a:xfrm>
            <a:off x="7303575" y="995525"/>
            <a:ext cx="12579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Radio Button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10">
            <a:alphaModFix/>
          </a:blip>
          <a:srcRect b="0" l="19574" r="25441" t="0"/>
          <a:stretch/>
        </p:blipFill>
        <p:spPr>
          <a:xfrm>
            <a:off x="7179675" y="1820750"/>
            <a:ext cx="1713601" cy="14236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